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64" r:id="rId2"/>
    <p:sldId id="265" r:id="rId3"/>
    <p:sldId id="266" r:id="rId4"/>
    <p:sldId id="260" r:id="rId5"/>
    <p:sldId id="279" r:id="rId6"/>
    <p:sldId id="281" r:id="rId7"/>
    <p:sldId id="282" r:id="rId8"/>
    <p:sldId id="280" r:id="rId9"/>
    <p:sldId id="278" r:id="rId10"/>
    <p:sldId id="276" r:id="rId11"/>
    <p:sldId id="283" r:id="rId12"/>
    <p:sldId id="284" r:id="rId13"/>
    <p:sldId id="28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2713"/>
  </p:normalViewPr>
  <p:slideViewPr>
    <p:cSldViewPr snapToGrid="0" snapToObjects="1" showGuides="1">
      <p:cViewPr varScale="1">
        <p:scale>
          <a:sx n="72" d="100"/>
          <a:sy n="72" d="100"/>
        </p:scale>
        <p:origin x="76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F6C0C-09AC-ED43-84BF-9C464E8B416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97255-B693-B54F-97EA-E62178772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63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table 1 is tidy. Why?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10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04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673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2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838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8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44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8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3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2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1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9/20/21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76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EEOB590A</a:t>
            </a:r>
          </a:p>
          <a:p>
            <a:r>
              <a:rPr lang="en-US" dirty="0"/>
              <a:t>September 20, 2021</a:t>
            </a:r>
          </a:p>
        </p:txBody>
      </p:sp>
    </p:spTree>
    <p:extLst>
      <p:ext uri="{BB962C8B-B14F-4D97-AF65-F5344CB8AC3E}">
        <p14:creationId xmlns:p14="http://schemas.microsoft.com/office/powerpoint/2010/main" val="19316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Reshape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9831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 columns into 1: unite()</a:t>
            </a:r>
          </a:p>
          <a:p>
            <a:r>
              <a:rPr lang="en-US" dirty="0"/>
              <a:t>1 column into 2: separate()</a:t>
            </a:r>
          </a:p>
          <a:p>
            <a:endParaRPr lang="en-US" dirty="0"/>
          </a:p>
          <a:p>
            <a:r>
              <a:rPr lang="en-US" dirty="0"/>
              <a:t>Long to wide: </a:t>
            </a:r>
            <a:r>
              <a:rPr lang="en-US" dirty="0" err="1"/>
              <a:t>Pivot_wider</a:t>
            </a:r>
            <a:r>
              <a:rPr lang="en-US" dirty="0"/>
              <a:t>()</a:t>
            </a:r>
          </a:p>
          <a:p>
            <a:r>
              <a:rPr lang="en-US" dirty="0"/>
              <a:t>Wide to long: </a:t>
            </a:r>
            <a:r>
              <a:rPr lang="en-US" dirty="0" err="1"/>
              <a:t>Pivot_long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Fill in missing values: complete(), fill()</a:t>
            </a:r>
          </a:p>
          <a:p>
            <a:r>
              <a:rPr lang="en-US" dirty="0"/>
              <a:t>Combine tables: </a:t>
            </a:r>
          </a:p>
          <a:p>
            <a:pPr lvl="1"/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___ join() lots of options of types of joins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5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2FD92-CA40-DB4D-86DA-692096C3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Pivot_wider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EF36A-A98C-8946-85D8-6BDEFD987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794809"/>
            <a:ext cx="85344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222B56-3709-FA4D-A8F5-4776A3CF5CC0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969053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A0D0-14E7-494D-8639-D8CDC86B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Pivot_longer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00594-EA65-EE4B-BD0E-1CAFC31D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81786"/>
            <a:ext cx="8534400" cy="400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ECF4F-B2B1-F04A-BDF6-11E3C5FECC87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265197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AEAC-34EB-9B4D-B0FD-55A518F4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262FC-A716-8A40-A8FB-44597DE76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47" y="1915459"/>
            <a:ext cx="5316306" cy="47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5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3694"/>
            <a:ext cx="8229600" cy="5576047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1 (Chapters 9 - Intro, 10 - Tibbles)</a:t>
            </a:r>
          </a:p>
          <a:p>
            <a:pPr marL="914400" lvl="1" indent="-514350"/>
            <a:r>
              <a:rPr lang="en-US" dirty="0"/>
              <a:t>Learn how to pipe %&gt;% (Chapter 18)</a:t>
            </a:r>
          </a:p>
          <a:p>
            <a:pPr marL="914400" lvl="1" indent="-514350"/>
            <a:r>
              <a:rPr lang="en-US" dirty="0"/>
              <a:t>Fix column names (rename())</a:t>
            </a:r>
          </a:p>
          <a:p>
            <a:pPr marL="914400" lvl="1" indent="-514350"/>
            <a:r>
              <a:rPr lang="en-US" dirty="0"/>
              <a:t>Get into tidy structure by reshaping </a:t>
            </a:r>
            <a:r>
              <a:rPr lang="en-US" dirty="0" err="1"/>
              <a:t>dataframe</a:t>
            </a:r>
            <a:r>
              <a:rPr lang="en-US" dirty="0"/>
              <a:t> (Ch 12, 13)</a:t>
            </a:r>
          </a:p>
          <a:p>
            <a:pPr marL="1314450" lvl="2" indent="-514350"/>
            <a:r>
              <a:rPr lang="en-US" dirty="0"/>
              <a:t>Separate (), unite ()</a:t>
            </a:r>
          </a:p>
          <a:p>
            <a:pPr marL="1314450" lvl="2" indent="-514350"/>
            <a:r>
              <a:rPr lang="en-US" dirty="0"/>
              <a:t>Gather(), spread()</a:t>
            </a:r>
          </a:p>
          <a:p>
            <a:pPr marL="1314450" lvl="2" indent="-514350"/>
            <a:r>
              <a:rPr lang="en-US" dirty="0"/>
              <a:t>Fill in missing values – spread (), complete (), fill()</a:t>
            </a:r>
          </a:p>
          <a:p>
            <a:pPr marL="1314450" lvl="2" indent="-514350"/>
            <a:r>
              <a:rPr lang="en-US" dirty="0"/>
              <a:t>Combine tables (</a:t>
            </a:r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(), ___join())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2 (Chapters 3, 11, 12, 13)</a:t>
            </a:r>
          </a:p>
          <a:p>
            <a:pPr marL="914400" lvl="1" indent="-514350"/>
            <a:r>
              <a:rPr lang="en-US" dirty="0"/>
              <a:t>Fix information within cells (levels, spaces, case etc.), group, summarize, arrange </a:t>
            </a:r>
          </a:p>
        </p:txBody>
      </p:sp>
    </p:spTree>
    <p:extLst>
      <p:ext uri="{BB962C8B-B14F-4D97-AF65-F5344CB8AC3E}">
        <p14:creationId xmlns:p14="http://schemas.microsoft.com/office/powerpoint/2010/main" val="1470240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Next week – fixing cells &amp; manipulating overall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779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Fix values within a column</a:t>
            </a:r>
          </a:p>
          <a:p>
            <a:pPr marL="914400" lvl="1" indent="-514350"/>
            <a:r>
              <a:rPr lang="en-US" dirty="0"/>
              <a:t>Fix complex values within cells using </a:t>
            </a:r>
            <a:r>
              <a:rPr lang="en-US" dirty="0" err="1"/>
              <a:t>stringr</a:t>
            </a:r>
            <a:endParaRPr lang="en-US" dirty="0"/>
          </a:p>
          <a:p>
            <a:pPr marL="914400" lvl="1" indent="-514350"/>
            <a:r>
              <a:rPr lang="en-US" dirty="0"/>
              <a:t>Fix factor levels using </a:t>
            </a:r>
            <a:r>
              <a:rPr lang="en-US" dirty="0" err="1"/>
              <a:t>forcat</a:t>
            </a:r>
            <a:r>
              <a:rPr lang="en-US" dirty="0"/>
              <a:t> &amp; classes</a:t>
            </a:r>
          </a:p>
          <a:p>
            <a:pPr marL="914400" lvl="1" indent="-514350"/>
            <a:r>
              <a:rPr lang="en-US" dirty="0"/>
              <a:t>Fix dates using </a:t>
            </a:r>
            <a:r>
              <a:rPr lang="en-US" dirty="0" err="1"/>
              <a:t>lubridate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new columns (mutate())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Manipulate overall dataset</a:t>
            </a:r>
          </a:p>
          <a:p>
            <a:pPr marL="914400" lvl="1" indent="-514350"/>
            <a:r>
              <a:rPr lang="en-US" dirty="0"/>
              <a:t>Make smaller: Subset rows (filter()) or columns (select())</a:t>
            </a:r>
          </a:p>
          <a:p>
            <a:pPr marL="914400" lvl="1" indent="-514350"/>
            <a:r>
              <a:rPr lang="en-US" dirty="0"/>
              <a:t>Group data (</a:t>
            </a:r>
            <a:r>
              <a:rPr lang="en-US" dirty="0" err="1"/>
              <a:t>group_by</a:t>
            </a:r>
            <a:r>
              <a:rPr lang="en-US" dirty="0"/>
              <a:t>)</a:t>
            </a:r>
          </a:p>
          <a:p>
            <a:pPr marL="914400" lvl="1" indent="-514350"/>
            <a:r>
              <a:rPr lang="en-US" dirty="0"/>
              <a:t>Summarize data (</a:t>
            </a:r>
            <a:r>
              <a:rPr lang="en-US" dirty="0" err="1"/>
              <a:t>summarise</a:t>
            </a:r>
            <a:r>
              <a:rPr lang="en-US" dirty="0"/>
              <a:t>(), count())</a:t>
            </a:r>
          </a:p>
          <a:p>
            <a:pPr marL="914400" lvl="1" indent="-514350"/>
            <a:r>
              <a:rPr lang="en-US" dirty="0"/>
              <a:t>Re-arrange: arrange data by the levels of a particular column (arrange())</a:t>
            </a:r>
          </a:p>
        </p:txBody>
      </p:sp>
    </p:spTree>
    <p:extLst>
      <p:ext uri="{BB962C8B-B14F-4D97-AF65-F5344CB8AC3E}">
        <p14:creationId xmlns:p14="http://schemas.microsoft.com/office/powerpoint/2010/main" val="2085171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101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we start Double-checking/ Cleaning/  Munging/ Wrangling/ Tidying</a:t>
            </a:r>
          </a:p>
          <a:p>
            <a:r>
              <a:rPr lang="en-US" dirty="0"/>
              <a:t>Reproducibility is key (therefore do it in a script)</a:t>
            </a:r>
          </a:p>
          <a:p>
            <a:r>
              <a:rPr lang="en-US" dirty="0"/>
              <a:t>Always check wrangled data against raw data to make sure things ran as you expected</a:t>
            </a:r>
          </a:p>
          <a:p>
            <a:r>
              <a:rPr lang="en-US" dirty="0"/>
              <a:t>Order of wrangling: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column names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Tidy (Re-shape) </a:t>
            </a:r>
            <a:r>
              <a:rPr lang="en-US" dirty="0" err="1"/>
              <a:t>dataframe</a:t>
            </a:r>
            <a:r>
              <a:rPr lang="en-US" dirty="0"/>
              <a:t> (wide, long)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cells (levels, spaces, case etc.)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0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6CF5-30FC-8141-94D1-239D4BFD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column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D1758-62B0-CB44-8DC7-C5FFAADDD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</a:t>
            </a:r>
            <a:r>
              <a:rPr lang="en-US" dirty="0" err="1"/>
              <a:t>dplyr</a:t>
            </a:r>
            <a:r>
              <a:rPr lang="en-US" dirty="0"/>
              <a:t> - function rename()</a:t>
            </a:r>
          </a:p>
          <a:p>
            <a:endParaRPr lang="en-US" dirty="0"/>
          </a:p>
          <a:p>
            <a:r>
              <a:rPr lang="en-US" dirty="0"/>
              <a:t>Rename(new name = old name)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260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36C9-4C48-9A45-A328-70DE17F1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pic>
        <p:nvPicPr>
          <p:cNvPr id="5" name="Content Placeholder 4" descr="A drawing of a person&#10;&#10;Description automatically generated">
            <a:extLst>
              <a:ext uri="{FF2B5EF4-FFF2-40B4-BE49-F238E27FC236}">
                <a16:creationId xmlns:a16="http://schemas.microsoft.com/office/drawing/2014/main" id="{4F40A8FB-86F8-9F40-B98B-7CBB6C66B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577306"/>
            <a:ext cx="8229600" cy="2571750"/>
          </a:xfrm>
        </p:spPr>
      </p:pic>
    </p:spTree>
    <p:extLst>
      <p:ext uri="{BB962C8B-B14F-4D97-AF65-F5344CB8AC3E}">
        <p14:creationId xmlns:p14="http://schemas.microsoft.com/office/powerpoint/2010/main" val="429337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CAEB-E757-624D-B436-69426840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Hadley’s Tidy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37188-32A5-044B-9146-0F3F4BEF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Common problems</a:t>
            </a:r>
          </a:p>
          <a:p>
            <a:r>
              <a:rPr lang="en-US" dirty="0"/>
              <a:t>Column headers are values, not variable names.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tables.</a:t>
            </a:r>
          </a:p>
        </p:txBody>
      </p:sp>
    </p:spTree>
    <p:extLst>
      <p:ext uri="{BB962C8B-B14F-4D97-AF65-F5344CB8AC3E}">
        <p14:creationId xmlns:p14="http://schemas.microsoft.com/office/powerpoint/2010/main" val="165460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A8FAC3-28E1-5747-BC5A-3397427FFDE0}"/>
              </a:ext>
            </a:extLst>
          </p:cNvPr>
          <p:cNvSpPr/>
          <p:nvPr/>
        </p:nvSpPr>
        <p:spPr>
          <a:xfrm>
            <a:off x="171450" y="274638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4</a:t>
            </a:r>
          </a:p>
          <a:p>
            <a:r>
              <a:rPr lang="en-US" dirty="0"/>
              <a:t>  country      year  cases population</a:t>
            </a:r>
          </a:p>
          <a:p>
            <a:r>
              <a:rPr lang="en-US" dirty="0"/>
              <a:t>  &lt;</a:t>
            </a:r>
            <a:r>
              <a:rPr lang="en-US" dirty="0" err="1"/>
              <a:t>chr</a:t>
            </a:r>
            <a:r>
              <a:rPr lang="en-US" dirty="0"/>
              <a:t>&gt;       &lt;int&gt;  &lt;int&gt;      &lt;int&gt;</a:t>
            </a:r>
          </a:p>
          <a:p>
            <a:r>
              <a:rPr lang="en-US" dirty="0"/>
              <a:t>1 Afghanistan  1999    745   19987071</a:t>
            </a:r>
          </a:p>
          <a:p>
            <a:r>
              <a:rPr lang="en-US" dirty="0"/>
              <a:t>2 Afghanistan  2000   2666   20595360</a:t>
            </a:r>
          </a:p>
          <a:p>
            <a:r>
              <a:rPr lang="en-US" dirty="0"/>
              <a:t>3 Brazil       1999  37737  172006362</a:t>
            </a:r>
          </a:p>
          <a:p>
            <a:r>
              <a:rPr lang="en-US" dirty="0"/>
              <a:t>4 Brazil       2000  80488  174504898</a:t>
            </a:r>
          </a:p>
          <a:p>
            <a:r>
              <a:rPr lang="en-US" dirty="0"/>
              <a:t>5 China        1999 212258 1272915272</a:t>
            </a:r>
          </a:p>
          <a:p>
            <a:r>
              <a:rPr lang="en-US" dirty="0"/>
              <a:t>6 China        2000 213766 1280428583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13ACA-FE82-E540-B716-F57E35E3910B}"/>
              </a:ext>
            </a:extLst>
          </p:cNvPr>
          <p:cNvSpPr/>
          <p:nvPr/>
        </p:nvSpPr>
        <p:spPr>
          <a:xfrm>
            <a:off x="4572000" y="0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r>
              <a:rPr lang="en-US" dirty="0"/>
              <a:t>   country      year type            count</a:t>
            </a:r>
          </a:p>
          <a:p>
            <a:r>
              <a:rPr lang="en-US" dirty="0"/>
              <a:t>  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&lt;int&gt;</a:t>
            </a:r>
          </a:p>
          <a:p>
            <a:r>
              <a:rPr lang="en-US" dirty="0"/>
              <a:t> 1 Afghanistan  1999 cases             745</a:t>
            </a:r>
          </a:p>
          <a:p>
            <a:r>
              <a:rPr lang="en-US" dirty="0"/>
              <a:t> 2 Afghanistan  1999 population   19987071</a:t>
            </a:r>
          </a:p>
          <a:p>
            <a:r>
              <a:rPr lang="en-US" dirty="0"/>
              <a:t> 3 Afghanistan  2000 cases            2666</a:t>
            </a:r>
          </a:p>
          <a:p>
            <a:r>
              <a:rPr lang="en-US" dirty="0"/>
              <a:t> 4 Afghanistan  2000 population   20595360</a:t>
            </a:r>
          </a:p>
          <a:p>
            <a:r>
              <a:rPr lang="en-US" dirty="0"/>
              <a:t> 5 Brazil       1999 cases           37737</a:t>
            </a:r>
          </a:p>
          <a:p>
            <a:r>
              <a:rPr lang="en-US" dirty="0"/>
              <a:t> 6 Brazil       1999 population  172006362</a:t>
            </a:r>
          </a:p>
          <a:p>
            <a:r>
              <a:rPr lang="en-US" dirty="0"/>
              <a:t> 7 Brazil       2000 cases           80488</a:t>
            </a:r>
          </a:p>
          <a:p>
            <a:r>
              <a:rPr lang="en-US" dirty="0"/>
              <a:t> 8 Brazil       2000 population  174504898</a:t>
            </a:r>
          </a:p>
          <a:p>
            <a:r>
              <a:rPr lang="en-US" dirty="0"/>
              <a:t> 9 China        1999 cases          212258</a:t>
            </a:r>
          </a:p>
          <a:p>
            <a:r>
              <a:rPr lang="en-US" dirty="0"/>
              <a:t>10 China        1999 population 1272915272</a:t>
            </a:r>
          </a:p>
          <a:p>
            <a:r>
              <a:rPr lang="en-US" dirty="0"/>
              <a:t>11 China        2000 cases          213766</a:t>
            </a:r>
          </a:p>
          <a:p>
            <a:r>
              <a:rPr lang="en-US" dirty="0"/>
              <a:t>12 China        2000 population 1280428583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EF899C-CC39-6847-AB0B-CE139784456A}"/>
              </a:ext>
            </a:extLst>
          </p:cNvPr>
          <p:cNvSpPr/>
          <p:nvPr/>
        </p:nvSpPr>
        <p:spPr>
          <a:xfrm>
            <a:off x="328612" y="3648334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3</a:t>
            </a:r>
          </a:p>
          <a:p>
            <a:r>
              <a:rPr lang="en-US" dirty="0"/>
              <a:t>  country      year rate             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 </a:t>
            </a:r>
          </a:p>
          <a:p>
            <a:r>
              <a:rPr lang="en-US" dirty="0"/>
              <a:t>1 Afghanistan  1999 745/19987071     </a:t>
            </a:r>
          </a:p>
          <a:p>
            <a:r>
              <a:rPr lang="en-US" dirty="0"/>
              <a:t>2 Afghanistan  2000 2666/20595360    </a:t>
            </a:r>
          </a:p>
          <a:p>
            <a:r>
              <a:rPr lang="en-US" dirty="0"/>
              <a:t>3 Brazil       1999 37737/172006362  </a:t>
            </a:r>
          </a:p>
          <a:p>
            <a:r>
              <a:rPr lang="en-US" dirty="0"/>
              <a:t>4 Brazil       2000 80488/174504898  </a:t>
            </a:r>
          </a:p>
          <a:p>
            <a:r>
              <a:rPr lang="en-US" dirty="0"/>
              <a:t>5 China        1999 212258/1272915272</a:t>
            </a:r>
          </a:p>
          <a:p>
            <a:r>
              <a:rPr lang="en-US" dirty="0"/>
              <a:t>6 China        2000 213766/1280428583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F67714-3FC3-DF41-B7BE-9315E7C2B6E2}"/>
              </a:ext>
            </a:extLst>
          </p:cNvPr>
          <p:cNvSpPr/>
          <p:nvPr/>
        </p:nvSpPr>
        <p:spPr>
          <a:xfrm>
            <a:off x="4572000" y="455616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3 x 3</a:t>
            </a:r>
          </a:p>
          <a:p>
            <a:r>
              <a:rPr lang="en-US" dirty="0"/>
              <a:t>  country     `1999` `2000`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 &lt;int&gt;  &lt;int&gt;</a:t>
            </a:r>
          </a:p>
          <a:p>
            <a:r>
              <a:rPr lang="en-US" dirty="0"/>
              <a:t>1 Afghanistan    745   2666</a:t>
            </a:r>
          </a:p>
          <a:p>
            <a:r>
              <a:rPr lang="en-US" dirty="0"/>
              <a:t>2 Brazil       37737  80488</a:t>
            </a:r>
          </a:p>
          <a:p>
            <a:r>
              <a:rPr lang="en-US" dirty="0"/>
              <a:t>3 China       212258 213766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397B0-A2AE-4C40-B105-DD9E7DF4E6CD}"/>
              </a:ext>
            </a:extLst>
          </p:cNvPr>
          <p:cNvSpPr txBox="1"/>
          <p:nvPr/>
        </p:nvSpPr>
        <p:spPr>
          <a:xfrm>
            <a:off x="1928813" y="6357840"/>
            <a:ext cx="456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one of these is tidy. Which one and why? </a:t>
            </a:r>
          </a:p>
        </p:txBody>
      </p:sp>
    </p:spTree>
    <p:extLst>
      <p:ext uri="{BB962C8B-B14F-4D97-AF65-F5344CB8AC3E}">
        <p14:creationId xmlns:p14="http://schemas.microsoft.com/office/powerpoint/2010/main" val="14464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58A8-7EE0-B448-BE95-4655E79D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DB3B-CD58-2C4F-8822-592346E7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%&gt;% symbol </a:t>
            </a:r>
          </a:p>
          <a:p>
            <a:r>
              <a:rPr lang="en-US" dirty="0"/>
              <a:t>Part of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Replaces order of operations-style coding</a:t>
            </a:r>
          </a:p>
          <a:p>
            <a:endParaRPr lang="en-US" dirty="0"/>
          </a:p>
          <a:p>
            <a:r>
              <a:rPr lang="en-US" u="sng" dirty="0"/>
              <a:t>#Here are four reasons why you should be using pipes in R:</a:t>
            </a:r>
            <a:endParaRPr lang="en-US" dirty="0"/>
          </a:p>
          <a:p>
            <a:pPr lvl="1"/>
            <a:r>
              <a:rPr lang="en-US" dirty="0"/>
              <a:t>You'll structure the sequence of your data operations from left to right, as apposed to from inside and out;</a:t>
            </a:r>
          </a:p>
          <a:p>
            <a:pPr lvl="1"/>
            <a:r>
              <a:rPr lang="en-US" dirty="0"/>
              <a:t>You'll avoid nested function calls;</a:t>
            </a:r>
          </a:p>
          <a:p>
            <a:pPr lvl="1"/>
            <a:r>
              <a:rPr lang="en-US" dirty="0"/>
              <a:t>You'll minimize the need for local variables and function definitions; </a:t>
            </a:r>
          </a:p>
          <a:p>
            <a:pPr lvl="1"/>
            <a:r>
              <a:rPr lang="en-US" dirty="0"/>
              <a:t>You'll make it easy to add steps anywhere in the sequence of operations.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784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744</Words>
  <Application>Microsoft Macintosh PowerPoint</Application>
  <PresentationFormat>On-screen Show (4:3)</PresentationFormat>
  <Paragraphs>114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1_Office Theme</vt:lpstr>
      <vt:lpstr>Data Wrangling Part 1</vt:lpstr>
      <vt:lpstr>Outline</vt:lpstr>
      <vt:lpstr>Next week – fixing cells &amp; manipulating overall dataset</vt:lpstr>
      <vt:lpstr>Data wrangling</vt:lpstr>
      <vt:lpstr>Fix column names</vt:lpstr>
      <vt:lpstr>Tidy Data</vt:lpstr>
      <vt:lpstr>Look at Hadley’s Tidy paper</vt:lpstr>
      <vt:lpstr>PowerPoint Presentation</vt:lpstr>
      <vt:lpstr>Piping</vt:lpstr>
      <vt:lpstr>Reshape dataframe</vt:lpstr>
      <vt:lpstr>Pivot_wider</vt:lpstr>
      <vt:lpstr>Pivot_longer</vt:lpstr>
      <vt:lpstr>Joins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Entry</dc:title>
  <dc:creator>Haldre Rogers</dc:creator>
  <cp:lastModifiedBy>Haldre</cp:lastModifiedBy>
  <cp:revision>34</cp:revision>
  <dcterms:created xsi:type="dcterms:W3CDTF">2018-09-10T13:57:20Z</dcterms:created>
  <dcterms:modified xsi:type="dcterms:W3CDTF">2021-09-20T15:28:26Z</dcterms:modified>
</cp:coreProperties>
</file>

<file path=docProps/thumbnail.jpeg>
</file>